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45B65-7447-4C6F-AA2E-3C31F85691B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C9740-BEB3-4CB6-B39D-C82F4D252B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$69 Sunday – Thursday</a:t>
          </a:r>
        </a:p>
      </dgm:t>
    </dgm:pt>
    <dgm:pt modelId="{1C7450FF-A2EA-48A8-8462-B750A3F41CB3}" type="parTrans" cxnId="{2051CDCE-EC64-4CC6-B0BD-E7213B271D82}">
      <dgm:prSet/>
      <dgm:spPr/>
      <dgm:t>
        <a:bodyPr/>
        <a:lstStyle/>
        <a:p>
          <a:endParaRPr lang="en-US"/>
        </a:p>
      </dgm:t>
    </dgm:pt>
    <dgm:pt modelId="{6A8CAD9E-DFB0-4617-A3F9-92A07269D24C}" type="sibTrans" cxnId="{2051CDCE-EC64-4CC6-B0BD-E7213B271D82}">
      <dgm:prSet/>
      <dgm:spPr/>
      <dgm:t>
        <a:bodyPr/>
        <a:lstStyle/>
        <a:p>
          <a:endParaRPr lang="en-US"/>
        </a:p>
      </dgm:t>
    </dgm:pt>
    <dgm:pt modelId="{9C8C6282-4654-4A4A-AB9E-790E95CFFD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$139 Friday/ Saturday</a:t>
          </a:r>
        </a:p>
      </dgm:t>
    </dgm:pt>
    <dgm:pt modelId="{3371EE56-9499-46F9-8FDE-7452D9087A9A}" type="parTrans" cxnId="{91F0173B-FB3B-40D1-ABE1-4C67C348A73A}">
      <dgm:prSet/>
      <dgm:spPr/>
      <dgm:t>
        <a:bodyPr/>
        <a:lstStyle/>
        <a:p>
          <a:endParaRPr lang="en-US"/>
        </a:p>
      </dgm:t>
    </dgm:pt>
    <dgm:pt modelId="{86E8E462-20D7-4857-AF33-AF74E19152F9}" type="sibTrans" cxnId="{91F0173B-FB3B-40D1-ABE1-4C67C348A73A}">
      <dgm:prSet/>
      <dgm:spPr/>
      <dgm:t>
        <a:bodyPr/>
        <a:lstStyle/>
        <a:p>
          <a:endParaRPr lang="en-US"/>
        </a:p>
      </dgm:t>
    </dgm:pt>
    <dgm:pt modelId="{2860B615-A2D8-47C4-B41F-62EAD59046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$25 resort fee and 13.5% Occupancy tax and $3.00 city tax/room/night</a:t>
          </a:r>
        </a:p>
      </dgm:t>
    </dgm:pt>
    <dgm:pt modelId="{CF8A1B07-0F48-4596-AD57-9D40EF26B84B}" type="parTrans" cxnId="{D96FE033-808D-467B-A966-2AE4FF43AC95}">
      <dgm:prSet/>
      <dgm:spPr/>
      <dgm:t>
        <a:bodyPr/>
        <a:lstStyle/>
        <a:p>
          <a:endParaRPr lang="en-US"/>
        </a:p>
      </dgm:t>
    </dgm:pt>
    <dgm:pt modelId="{F289935C-CE94-4C4E-BE56-A40E3D999F0E}" type="sibTrans" cxnId="{D96FE033-808D-467B-A966-2AE4FF43AC95}">
      <dgm:prSet/>
      <dgm:spPr/>
      <dgm:t>
        <a:bodyPr/>
        <a:lstStyle/>
        <a:p>
          <a:endParaRPr lang="en-US"/>
        </a:p>
      </dgm:t>
    </dgm:pt>
    <dgm:pt modelId="{1595FE9D-D55E-4DCF-96AF-DEBE6C3763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929 rooms</a:t>
          </a:r>
        </a:p>
      </dgm:t>
    </dgm:pt>
    <dgm:pt modelId="{9C37151C-0835-461A-8BA8-9CB2AE0E85CB}" type="parTrans" cxnId="{27ED6CC7-033A-4BA7-BA8F-F9B6BA01F481}">
      <dgm:prSet/>
      <dgm:spPr/>
      <dgm:t>
        <a:bodyPr/>
        <a:lstStyle/>
        <a:p>
          <a:endParaRPr lang="en-US"/>
        </a:p>
      </dgm:t>
    </dgm:pt>
    <dgm:pt modelId="{E627D3C6-7E61-4858-A8D2-ED8017EF6DED}" type="sibTrans" cxnId="{27ED6CC7-033A-4BA7-BA8F-F9B6BA01F481}">
      <dgm:prSet/>
      <dgm:spPr/>
      <dgm:t>
        <a:bodyPr/>
        <a:lstStyle/>
        <a:p>
          <a:endParaRPr lang="en-US"/>
        </a:p>
      </dgm:t>
    </dgm:pt>
    <dgm:pt modelId="{134B6246-EF58-491B-9EED-B969BB1E08DC}" type="pres">
      <dgm:prSet presAssocID="{FEB45B65-7447-4C6F-AA2E-3C31F85691B5}" presName="root" presStyleCnt="0">
        <dgm:presLayoutVars>
          <dgm:dir/>
          <dgm:resizeHandles val="exact"/>
        </dgm:presLayoutVars>
      </dgm:prSet>
      <dgm:spPr/>
    </dgm:pt>
    <dgm:pt modelId="{BCAA6A0E-C1FF-4065-B5FE-BFE30F366BED}" type="pres">
      <dgm:prSet presAssocID="{031C9740-BEB3-4CB6-B39D-C82F4D252BDF}" presName="compNode" presStyleCnt="0"/>
      <dgm:spPr/>
    </dgm:pt>
    <dgm:pt modelId="{139A22C2-4581-4D45-89EF-ADD05C5DC325}" type="pres">
      <dgm:prSet presAssocID="{031C9740-BEB3-4CB6-B39D-C82F4D252BDF}" presName="bgRect" presStyleLbl="bgShp" presStyleIdx="0" presStyleCnt="4"/>
      <dgm:spPr/>
    </dgm:pt>
    <dgm:pt modelId="{D6D3D2B2-3CEA-48B1-99A9-7D4C44104DB3}" type="pres">
      <dgm:prSet presAssocID="{031C9740-BEB3-4CB6-B39D-C82F4D252B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E331C7-F3F8-4C98-B2B3-8F5B391EA788}" type="pres">
      <dgm:prSet presAssocID="{031C9740-BEB3-4CB6-B39D-C82F4D252BDF}" presName="spaceRect" presStyleCnt="0"/>
      <dgm:spPr/>
    </dgm:pt>
    <dgm:pt modelId="{377DA000-9CE2-4391-9916-43CBB20A0304}" type="pres">
      <dgm:prSet presAssocID="{031C9740-BEB3-4CB6-B39D-C82F4D252BDF}" presName="parTx" presStyleLbl="revTx" presStyleIdx="0" presStyleCnt="4">
        <dgm:presLayoutVars>
          <dgm:chMax val="0"/>
          <dgm:chPref val="0"/>
        </dgm:presLayoutVars>
      </dgm:prSet>
      <dgm:spPr/>
    </dgm:pt>
    <dgm:pt modelId="{72D0B13B-E668-4F51-9A3A-CABC00F675E6}" type="pres">
      <dgm:prSet presAssocID="{6A8CAD9E-DFB0-4617-A3F9-92A07269D24C}" presName="sibTrans" presStyleCnt="0"/>
      <dgm:spPr/>
    </dgm:pt>
    <dgm:pt modelId="{D27C7538-8B28-4095-98EC-20BCA47149B8}" type="pres">
      <dgm:prSet presAssocID="{9C8C6282-4654-4A4A-AB9E-790E95CFFD32}" presName="compNode" presStyleCnt="0"/>
      <dgm:spPr/>
    </dgm:pt>
    <dgm:pt modelId="{3A64A6E7-3DE2-43C0-91A3-2144F426C0F5}" type="pres">
      <dgm:prSet presAssocID="{9C8C6282-4654-4A4A-AB9E-790E95CFFD32}" presName="bgRect" presStyleLbl="bgShp" presStyleIdx="1" presStyleCnt="4"/>
      <dgm:spPr/>
    </dgm:pt>
    <dgm:pt modelId="{53F7FFC7-3003-4142-A525-36EC892A7341}" type="pres">
      <dgm:prSet presAssocID="{9C8C6282-4654-4A4A-AB9E-790E95CFFD3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endar"/>
        </a:ext>
      </dgm:extLst>
    </dgm:pt>
    <dgm:pt modelId="{32BBA7D3-43E5-47D7-9A5D-79F238A01C75}" type="pres">
      <dgm:prSet presAssocID="{9C8C6282-4654-4A4A-AB9E-790E95CFFD32}" presName="spaceRect" presStyleCnt="0"/>
      <dgm:spPr/>
    </dgm:pt>
    <dgm:pt modelId="{DD764429-1AD8-47C6-BE46-6FA5F3B34224}" type="pres">
      <dgm:prSet presAssocID="{9C8C6282-4654-4A4A-AB9E-790E95CFFD32}" presName="parTx" presStyleLbl="revTx" presStyleIdx="1" presStyleCnt="4">
        <dgm:presLayoutVars>
          <dgm:chMax val="0"/>
          <dgm:chPref val="0"/>
        </dgm:presLayoutVars>
      </dgm:prSet>
      <dgm:spPr/>
    </dgm:pt>
    <dgm:pt modelId="{06003DE3-CAD0-4CF5-AB90-BC5B1E18B4C2}" type="pres">
      <dgm:prSet presAssocID="{86E8E462-20D7-4857-AF33-AF74E19152F9}" presName="sibTrans" presStyleCnt="0"/>
      <dgm:spPr/>
    </dgm:pt>
    <dgm:pt modelId="{D5882401-14E5-4F82-A17B-A9EB4CCA4AAE}" type="pres">
      <dgm:prSet presAssocID="{2860B615-A2D8-47C4-B41F-62EAD59046D6}" presName="compNode" presStyleCnt="0"/>
      <dgm:spPr/>
    </dgm:pt>
    <dgm:pt modelId="{4ABA78D8-9212-423C-BE86-0770CFCD329F}" type="pres">
      <dgm:prSet presAssocID="{2860B615-A2D8-47C4-B41F-62EAD59046D6}" presName="bgRect" presStyleLbl="bgShp" presStyleIdx="2" presStyleCnt="4"/>
      <dgm:spPr/>
    </dgm:pt>
    <dgm:pt modelId="{F8EAEB3C-103B-4539-9303-1E5EE9C15791}" type="pres">
      <dgm:prSet presAssocID="{2860B615-A2D8-47C4-B41F-62EAD59046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ll"/>
        </a:ext>
      </dgm:extLst>
    </dgm:pt>
    <dgm:pt modelId="{E3C428BD-A2DC-4012-82F8-06B190935CE0}" type="pres">
      <dgm:prSet presAssocID="{2860B615-A2D8-47C4-B41F-62EAD59046D6}" presName="spaceRect" presStyleCnt="0"/>
      <dgm:spPr/>
    </dgm:pt>
    <dgm:pt modelId="{BCB88553-516D-4BAF-B004-92B3D89DED5C}" type="pres">
      <dgm:prSet presAssocID="{2860B615-A2D8-47C4-B41F-62EAD59046D6}" presName="parTx" presStyleLbl="revTx" presStyleIdx="2" presStyleCnt="4">
        <dgm:presLayoutVars>
          <dgm:chMax val="0"/>
          <dgm:chPref val="0"/>
        </dgm:presLayoutVars>
      </dgm:prSet>
      <dgm:spPr/>
    </dgm:pt>
    <dgm:pt modelId="{E6C09575-F1F7-4D5C-9DB3-4B61694A66DE}" type="pres">
      <dgm:prSet presAssocID="{F289935C-CE94-4C4E-BE56-A40E3D999F0E}" presName="sibTrans" presStyleCnt="0"/>
      <dgm:spPr/>
    </dgm:pt>
    <dgm:pt modelId="{6F47D15C-FD84-47D7-8993-29435A041A1A}" type="pres">
      <dgm:prSet presAssocID="{1595FE9D-D55E-4DCF-96AF-DEBE6C376362}" presName="compNode" presStyleCnt="0"/>
      <dgm:spPr/>
    </dgm:pt>
    <dgm:pt modelId="{022DDF9E-61FB-4F59-81A1-4730FFE4E62B}" type="pres">
      <dgm:prSet presAssocID="{1595FE9D-D55E-4DCF-96AF-DEBE6C376362}" presName="bgRect" presStyleLbl="bgShp" presStyleIdx="3" presStyleCnt="4"/>
      <dgm:spPr/>
    </dgm:pt>
    <dgm:pt modelId="{12C742AF-6779-4EA3-B136-B1F502C5FE96}" type="pres">
      <dgm:prSet presAssocID="{1595FE9D-D55E-4DCF-96AF-DEBE6C3763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tel"/>
        </a:ext>
      </dgm:extLst>
    </dgm:pt>
    <dgm:pt modelId="{D9129482-6AE0-459F-B6E6-C5743EC79A2F}" type="pres">
      <dgm:prSet presAssocID="{1595FE9D-D55E-4DCF-96AF-DEBE6C376362}" presName="spaceRect" presStyleCnt="0"/>
      <dgm:spPr/>
    </dgm:pt>
    <dgm:pt modelId="{45E24E94-0330-4CB8-A879-99AB14CAEE1D}" type="pres">
      <dgm:prSet presAssocID="{1595FE9D-D55E-4DCF-96AF-DEBE6C37636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96FE033-808D-467B-A966-2AE4FF43AC95}" srcId="{FEB45B65-7447-4C6F-AA2E-3C31F85691B5}" destId="{2860B615-A2D8-47C4-B41F-62EAD59046D6}" srcOrd="2" destOrd="0" parTransId="{CF8A1B07-0F48-4596-AD57-9D40EF26B84B}" sibTransId="{F289935C-CE94-4C4E-BE56-A40E3D999F0E}"/>
    <dgm:cxn modelId="{91F0173B-FB3B-40D1-ABE1-4C67C348A73A}" srcId="{FEB45B65-7447-4C6F-AA2E-3C31F85691B5}" destId="{9C8C6282-4654-4A4A-AB9E-790E95CFFD32}" srcOrd="1" destOrd="0" parTransId="{3371EE56-9499-46F9-8FDE-7452D9087A9A}" sibTransId="{86E8E462-20D7-4857-AF33-AF74E19152F9}"/>
    <dgm:cxn modelId="{144B443E-270C-4802-AE30-9B7292D0E35F}" type="presOf" srcId="{FEB45B65-7447-4C6F-AA2E-3C31F85691B5}" destId="{134B6246-EF58-491B-9EED-B969BB1E08DC}" srcOrd="0" destOrd="0" presId="urn:microsoft.com/office/officeart/2018/2/layout/IconVerticalSolidList"/>
    <dgm:cxn modelId="{53DFCAAA-1854-45A7-9931-3FB71EF3704B}" type="presOf" srcId="{2860B615-A2D8-47C4-B41F-62EAD59046D6}" destId="{BCB88553-516D-4BAF-B004-92B3D89DED5C}" srcOrd="0" destOrd="0" presId="urn:microsoft.com/office/officeart/2018/2/layout/IconVerticalSolidList"/>
    <dgm:cxn modelId="{27ED6CC7-033A-4BA7-BA8F-F9B6BA01F481}" srcId="{FEB45B65-7447-4C6F-AA2E-3C31F85691B5}" destId="{1595FE9D-D55E-4DCF-96AF-DEBE6C376362}" srcOrd="3" destOrd="0" parTransId="{9C37151C-0835-461A-8BA8-9CB2AE0E85CB}" sibTransId="{E627D3C6-7E61-4858-A8D2-ED8017EF6DED}"/>
    <dgm:cxn modelId="{2051CDCE-EC64-4CC6-B0BD-E7213B271D82}" srcId="{FEB45B65-7447-4C6F-AA2E-3C31F85691B5}" destId="{031C9740-BEB3-4CB6-B39D-C82F4D252BDF}" srcOrd="0" destOrd="0" parTransId="{1C7450FF-A2EA-48A8-8462-B750A3F41CB3}" sibTransId="{6A8CAD9E-DFB0-4617-A3F9-92A07269D24C}"/>
    <dgm:cxn modelId="{93A064DB-3124-4F77-9495-4F1E58332B47}" type="presOf" srcId="{1595FE9D-D55E-4DCF-96AF-DEBE6C376362}" destId="{45E24E94-0330-4CB8-A879-99AB14CAEE1D}" srcOrd="0" destOrd="0" presId="urn:microsoft.com/office/officeart/2018/2/layout/IconVerticalSolidList"/>
    <dgm:cxn modelId="{4E1D77DF-BF8D-4400-9CBA-3BC2B970FD49}" type="presOf" srcId="{031C9740-BEB3-4CB6-B39D-C82F4D252BDF}" destId="{377DA000-9CE2-4391-9916-43CBB20A0304}" srcOrd="0" destOrd="0" presId="urn:microsoft.com/office/officeart/2018/2/layout/IconVerticalSolidList"/>
    <dgm:cxn modelId="{CE2682E0-1B8C-4E1F-9DD5-D9D366A6DE2E}" type="presOf" srcId="{9C8C6282-4654-4A4A-AB9E-790E95CFFD32}" destId="{DD764429-1AD8-47C6-BE46-6FA5F3B34224}" srcOrd="0" destOrd="0" presId="urn:microsoft.com/office/officeart/2018/2/layout/IconVerticalSolidList"/>
    <dgm:cxn modelId="{236A1643-2393-4372-B613-11C4660A457C}" type="presParOf" srcId="{134B6246-EF58-491B-9EED-B969BB1E08DC}" destId="{BCAA6A0E-C1FF-4065-B5FE-BFE30F366BED}" srcOrd="0" destOrd="0" presId="urn:microsoft.com/office/officeart/2018/2/layout/IconVerticalSolidList"/>
    <dgm:cxn modelId="{68FB76A6-E606-43B2-926F-0E537DF63E29}" type="presParOf" srcId="{BCAA6A0E-C1FF-4065-B5FE-BFE30F366BED}" destId="{139A22C2-4581-4D45-89EF-ADD05C5DC325}" srcOrd="0" destOrd="0" presId="urn:microsoft.com/office/officeart/2018/2/layout/IconVerticalSolidList"/>
    <dgm:cxn modelId="{35F1BC6E-B114-4EC1-8891-5E413B114474}" type="presParOf" srcId="{BCAA6A0E-C1FF-4065-B5FE-BFE30F366BED}" destId="{D6D3D2B2-3CEA-48B1-99A9-7D4C44104DB3}" srcOrd="1" destOrd="0" presId="urn:microsoft.com/office/officeart/2018/2/layout/IconVerticalSolidList"/>
    <dgm:cxn modelId="{6953AC43-B308-4D17-9F5C-4818E0AB92C8}" type="presParOf" srcId="{BCAA6A0E-C1FF-4065-B5FE-BFE30F366BED}" destId="{83E331C7-F3F8-4C98-B2B3-8F5B391EA788}" srcOrd="2" destOrd="0" presId="urn:microsoft.com/office/officeart/2018/2/layout/IconVerticalSolidList"/>
    <dgm:cxn modelId="{39833D23-370C-40DC-8BF6-9C98380FBD37}" type="presParOf" srcId="{BCAA6A0E-C1FF-4065-B5FE-BFE30F366BED}" destId="{377DA000-9CE2-4391-9916-43CBB20A0304}" srcOrd="3" destOrd="0" presId="urn:microsoft.com/office/officeart/2018/2/layout/IconVerticalSolidList"/>
    <dgm:cxn modelId="{47229DAB-8E94-46C8-A1E4-8AB054D34CA6}" type="presParOf" srcId="{134B6246-EF58-491B-9EED-B969BB1E08DC}" destId="{72D0B13B-E668-4F51-9A3A-CABC00F675E6}" srcOrd="1" destOrd="0" presId="urn:microsoft.com/office/officeart/2018/2/layout/IconVerticalSolidList"/>
    <dgm:cxn modelId="{B03D2655-8D80-4CEA-993C-867E45361C20}" type="presParOf" srcId="{134B6246-EF58-491B-9EED-B969BB1E08DC}" destId="{D27C7538-8B28-4095-98EC-20BCA47149B8}" srcOrd="2" destOrd="0" presId="urn:microsoft.com/office/officeart/2018/2/layout/IconVerticalSolidList"/>
    <dgm:cxn modelId="{14A50DBD-BFAD-4C84-B8BE-BF7F6C6ECE59}" type="presParOf" srcId="{D27C7538-8B28-4095-98EC-20BCA47149B8}" destId="{3A64A6E7-3DE2-43C0-91A3-2144F426C0F5}" srcOrd="0" destOrd="0" presId="urn:microsoft.com/office/officeart/2018/2/layout/IconVerticalSolidList"/>
    <dgm:cxn modelId="{7445D24F-D7F1-4400-9985-31382BBF6ED6}" type="presParOf" srcId="{D27C7538-8B28-4095-98EC-20BCA47149B8}" destId="{53F7FFC7-3003-4142-A525-36EC892A7341}" srcOrd="1" destOrd="0" presId="urn:microsoft.com/office/officeart/2018/2/layout/IconVerticalSolidList"/>
    <dgm:cxn modelId="{FD014124-6A19-4727-BE03-B209A7E3B816}" type="presParOf" srcId="{D27C7538-8B28-4095-98EC-20BCA47149B8}" destId="{32BBA7D3-43E5-47D7-9A5D-79F238A01C75}" srcOrd="2" destOrd="0" presId="urn:microsoft.com/office/officeart/2018/2/layout/IconVerticalSolidList"/>
    <dgm:cxn modelId="{0EFA1854-5EB9-4887-8E0D-B5A33EB0BEBB}" type="presParOf" srcId="{D27C7538-8B28-4095-98EC-20BCA47149B8}" destId="{DD764429-1AD8-47C6-BE46-6FA5F3B34224}" srcOrd="3" destOrd="0" presId="urn:microsoft.com/office/officeart/2018/2/layout/IconVerticalSolidList"/>
    <dgm:cxn modelId="{238C8C5F-7D04-4BD0-9242-2D7A1981C900}" type="presParOf" srcId="{134B6246-EF58-491B-9EED-B969BB1E08DC}" destId="{06003DE3-CAD0-4CF5-AB90-BC5B1E18B4C2}" srcOrd="3" destOrd="0" presId="urn:microsoft.com/office/officeart/2018/2/layout/IconVerticalSolidList"/>
    <dgm:cxn modelId="{79A5B467-9A0B-4B9F-8DDC-9393DA638D0D}" type="presParOf" srcId="{134B6246-EF58-491B-9EED-B969BB1E08DC}" destId="{D5882401-14E5-4F82-A17B-A9EB4CCA4AAE}" srcOrd="4" destOrd="0" presId="urn:microsoft.com/office/officeart/2018/2/layout/IconVerticalSolidList"/>
    <dgm:cxn modelId="{33336B75-A77B-4C99-8BA2-FC905DB63628}" type="presParOf" srcId="{D5882401-14E5-4F82-A17B-A9EB4CCA4AAE}" destId="{4ABA78D8-9212-423C-BE86-0770CFCD329F}" srcOrd="0" destOrd="0" presId="urn:microsoft.com/office/officeart/2018/2/layout/IconVerticalSolidList"/>
    <dgm:cxn modelId="{FC9BFFF9-8B84-40E0-ABEC-10AD6AAB2CC7}" type="presParOf" srcId="{D5882401-14E5-4F82-A17B-A9EB4CCA4AAE}" destId="{F8EAEB3C-103B-4539-9303-1E5EE9C15791}" srcOrd="1" destOrd="0" presId="urn:microsoft.com/office/officeart/2018/2/layout/IconVerticalSolidList"/>
    <dgm:cxn modelId="{CA675AF0-2815-4F00-8BDE-8ACD0E1F5C3B}" type="presParOf" srcId="{D5882401-14E5-4F82-A17B-A9EB4CCA4AAE}" destId="{E3C428BD-A2DC-4012-82F8-06B190935CE0}" srcOrd="2" destOrd="0" presId="urn:microsoft.com/office/officeart/2018/2/layout/IconVerticalSolidList"/>
    <dgm:cxn modelId="{AC1ABEC7-A8E3-47DE-BA46-628F5E8C63FC}" type="presParOf" srcId="{D5882401-14E5-4F82-A17B-A9EB4CCA4AAE}" destId="{BCB88553-516D-4BAF-B004-92B3D89DED5C}" srcOrd="3" destOrd="0" presId="urn:microsoft.com/office/officeart/2018/2/layout/IconVerticalSolidList"/>
    <dgm:cxn modelId="{149A6B91-93F8-4063-9CDA-39E0E2983AB1}" type="presParOf" srcId="{134B6246-EF58-491B-9EED-B969BB1E08DC}" destId="{E6C09575-F1F7-4D5C-9DB3-4B61694A66DE}" srcOrd="5" destOrd="0" presId="urn:microsoft.com/office/officeart/2018/2/layout/IconVerticalSolidList"/>
    <dgm:cxn modelId="{4E4CC788-6965-4B3E-8C39-E76BB8EE8D8A}" type="presParOf" srcId="{134B6246-EF58-491B-9EED-B969BB1E08DC}" destId="{6F47D15C-FD84-47D7-8993-29435A041A1A}" srcOrd="6" destOrd="0" presId="urn:microsoft.com/office/officeart/2018/2/layout/IconVerticalSolidList"/>
    <dgm:cxn modelId="{136ACC70-C65B-405A-8C34-299BF2FE0130}" type="presParOf" srcId="{6F47D15C-FD84-47D7-8993-29435A041A1A}" destId="{022DDF9E-61FB-4F59-81A1-4730FFE4E62B}" srcOrd="0" destOrd="0" presId="urn:microsoft.com/office/officeart/2018/2/layout/IconVerticalSolidList"/>
    <dgm:cxn modelId="{4C2ACBE1-4476-4AAA-B4BF-E25382500419}" type="presParOf" srcId="{6F47D15C-FD84-47D7-8993-29435A041A1A}" destId="{12C742AF-6779-4EA3-B136-B1F502C5FE96}" srcOrd="1" destOrd="0" presId="urn:microsoft.com/office/officeart/2018/2/layout/IconVerticalSolidList"/>
    <dgm:cxn modelId="{C5E5B76E-8C7C-4D8F-B270-8C14114D2E8E}" type="presParOf" srcId="{6F47D15C-FD84-47D7-8993-29435A041A1A}" destId="{D9129482-6AE0-459F-B6E6-C5743EC79A2F}" srcOrd="2" destOrd="0" presId="urn:microsoft.com/office/officeart/2018/2/layout/IconVerticalSolidList"/>
    <dgm:cxn modelId="{751D53CA-DAA5-43D4-A0CB-D55402707A02}" type="presParOf" srcId="{6F47D15C-FD84-47D7-8993-29435A041A1A}" destId="{45E24E94-0330-4CB8-A879-99AB14CAEE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CD9B3-DFBF-4BEA-88B4-95A7C4AD04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0CC42-5668-4BCC-B4C7-27603AC3C1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$159/ room plus </a:t>
          </a:r>
        </a:p>
        <a:p>
          <a:pPr>
            <a:lnSpc>
              <a:spcPct val="100000"/>
            </a:lnSpc>
          </a:pPr>
          <a:r>
            <a:rPr lang="en-US" dirty="0"/>
            <a:t>16.517% tax</a:t>
          </a:r>
        </a:p>
      </dgm:t>
    </dgm:pt>
    <dgm:pt modelId="{228BB815-15C3-4495-9027-0EE77A045637}" type="parTrans" cxnId="{4773FFB5-0804-445D-9E06-31E57A543DAE}">
      <dgm:prSet/>
      <dgm:spPr/>
      <dgm:t>
        <a:bodyPr/>
        <a:lstStyle/>
        <a:p>
          <a:endParaRPr lang="en-US"/>
        </a:p>
      </dgm:t>
    </dgm:pt>
    <dgm:pt modelId="{60817A09-E29F-4DA6-8F09-B48511D5D57F}" type="sibTrans" cxnId="{4773FFB5-0804-445D-9E06-31E57A543DAE}">
      <dgm:prSet/>
      <dgm:spPr/>
      <dgm:t>
        <a:bodyPr/>
        <a:lstStyle/>
        <a:p>
          <a:endParaRPr lang="en-US"/>
        </a:p>
      </dgm:t>
    </dgm:pt>
    <dgm:pt modelId="{14365752-7DC4-4F93-8B13-44DB5894D1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930 rooms</a:t>
          </a:r>
        </a:p>
      </dgm:t>
    </dgm:pt>
    <dgm:pt modelId="{C9675E07-9173-4F65-9A83-C845FF5CE0EE}" type="parTrans" cxnId="{D45E06BF-A0BA-444F-B783-C1D3CF6BF060}">
      <dgm:prSet/>
      <dgm:spPr/>
      <dgm:t>
        <a:bodyPr/>
        <a:lstStyle/>
        <a:p>
          <a:endParaRPr lang="en-US"/>
        </a:p>
      </dgm:t>
    </dgm:pt>
    <dgm:pt modelId="{E96F65A8-D3A0-4CA3-94BB-3EDBE239DD34}" type="sibTrans" cxnId="{D45E06BF-A0BA-444F-B783-C1D3CF6BF060}">
      <dgm:prSet/>
      <dgm:spPr/>
      <dgm:t>
        <a:bodyPr/>
        <a:lstStyle/>
        <a:p>
          <a:endParaRPr lang="en-US"/>
        </a:p>
      </dgm:t>
    </dgm:pt>
    <dgm:pt modelId="{AC8FD79D-9FE7-4A69-89FB-5066FF39371B}" type="pres">
      <dgm:prSet presAssocID="{599CD9B3-DFBF-4BEA-88B4-95A7C4AD0488}" presName="root" presStyleCnt="0">
        <dgm:presLayoutVars>
          <dgm:dir/>
          <dgm:resizeHandles val="exact"/>
        </dgm:presLayoutVars>
      </dgm:prSet>
      <dgm:spPr/>
    </dgm:pt>
    <dgm:pt modelId="{54981222-D272-4D19-ADD7-0A7CA0152924}" type="pres">
      <dgm:prSet presAssocID="{EC70CC42-5668-4BCC-B4C7-27603AC3C1C7}" presName="compNode" presStyleCnt="0"/>
      <dgm:spPr/>
    </dgm:pt>
    <dgm:pt modelId="{61230804-C5AF-4132-BEBF-7CB32B3D1DFC}" type="pres">
      <dgm:prSet presAssocID="{EC70CC42-5668-4BCC-B4C7-27603AC3C1C7}" presName="bgRect" presStyleLbl="bgShp" presStyleIdx="0" presStyleCnt="2"/>
      <dgm:spPr/>
    </dgm:pt>
    <dgm:pt modelId="{23A0159E-376B-49FA-A400-3FC30A6B9A9B}" type="pres">
      <dgm:prSet presAssocID="{EC70CC42-5668-4BCC-B4C7-27603AC3C1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0103ED5-6CD1-424A-AFDB-28A0BA609E02}" type="pres">
      <dgm:prSet presAssocID="{EC70CC42-5668-4BCC-B4C7-27603AC3C1C7}" presName="spaceRect" presStyleCnt="0"/>
      <dgm:spPr/>
    </dgm:pt>
    <dgm:pt modelId="{5CED1F40-AF3B-41EC-A4F6-1F8EFC0FAE4C}" type="pres">
      <dgm:prSet presAssocID="{EC70CC42-5668-4BCC-B4C7-27603AC3C1C7}" presName="parTx" presStyleLbl="revTx" presStyleIdx="0" presStyleCnt="2">
        <dgm:presLayoutVars>
          <dgm:chMax val="0"/>
          <dgm:chPref val="0"/>
        </dgm:presLayoutVars>
      </dgm:prSet>
      <dgm:spPr/>
    </dgm:pt>
    <dgm:pt modelId="{0CC43F4C-BC05-4EC5-9DA0-A7C81E372013}" type="pres">
      <dgm:prSet presAssocID="{60817A09-E29F-4DA6-8F09-B48511D5D57F}" presName="sibTrans" presStyleCnt="0"/>
      <dgm:spPr/>
    </dgm:pt>
    <dgm:pt modelId="{DA0D124E-4653-46F8-9B21-0DC54AF284C8}" type="pres">
      <dgm:prSet presAssocID="{14365752-7DC4-4F93-8B13-44DB5894D164}" presName="compNode" presStyleCnt="0"/>
      <dgm:spPr/>
    </dgm:pt>
    <dgm:pt modelId="{FA5DAD48-D846-420C-AEF6-DE85FE18E9C4}" type="pres">
      <dgm:prSet presAssocID="{14365752-7DC4-4F93-8B13-44DB5894D164}" presName="bgRect" presStyleLbl="bgShp" presStyleIdx="1" presStyleCnt="2"/>
      <dgm:spPr/>
    </dgm:pt>
    <dgm:pt modelId="{022B4442-ADEB-4D4E-8504-1E462EC69788}" type="pres">
      <dgm:prSet presAssocID="{14365752-7DC4-4F93-8B13-44DB5894D1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C139FC05-8F37-43CB-8AE3-53A398F0301F}" type="pres">
      <dgm:prSet presAssocID="{14365752-7DC4-4F93-8B13-44DB5894D164}" presName="spaceRect" presStyleCnt="0"/>
      <dgm:spPr/>
    </dgm:pt>
    <dgm:pt modelId="{39C02DAC-88F4-4C97-B26A-2E6CBD3A3E50}" type="pres">
      <dgm:prSet presAssocID="{14365752-7DC4-4F93-8B13-44DB5894D16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D69E74B-3561-4810-B06E-A39D03CFC7BE}" type="presOf" srcId="{14365752-7DC4-4F93-8B13-44DB5894D164}" destId="{39C02DAC-88F4-4C97-B26A-2E6CBD3A3E50}" srcOrd="0" destOrd="0" presId="urn:microsoft.com/office/officeart/2018/2/layout/IconVerticalSolidList"/>
    <dgm:cxn modelId="{4AB90077-7167-4CA0-ABDD-750B1F579DBC}" type="presOf" srcId="{EC70CC42-5668-4BCC-B4C7-27603AC3C1C7}" destId="{5CED1F40-AF3B-41EC-A4F6-1F8EFC0FAE4C}" srcOrd="0" destOrd="0" presId="urn:microsoft.com/office/officeart/2018/2/layout/IconVerticalSolidList"/>
    <dgm:cxn modelId="{4773FFB5-0804-445D-9E06-31E57A543DAE}" srcId="{599CD9B3-DFBF-4BEA-88B4-95A7C4AD0488}" destId="{EC70CC42-5668-4BCC-B4C7-27603AC3C1C7}" srcOrd="0" destOrd="0" parTransId="{228BB815-15C3-4495-9027-0EE77A045637}" sibTransId="{60817A09-E29F-4DA6-8F09-B48511D5D57F}"/>
    <dgm:cxn modelId="{D45E06BF-A0BA-444F-B783-C1D3CF6BF060}" srcId="{599CD9B3-DFBF-4BEA-88B4-95A7C4AD0488}" destId="{14365752-7DC4-4F93-8B13-44DB5894D164}" srcOrd="1" destOrd="0" parTransId="{C9675E07-9173-4F65-9A83-C845FF5CE0EE}" sibTransId="{E96F65A8-D3A0-4CA3-94BB-3EDBE239DD34}"/>
    <dgm:cxn modelId="{CA64B1BF-CFEB-4B6C-807C-82C33167DA44}" type="presOf" srcId="{599CD9B3-DFBF-4BEA-88B4-95A7C4AD0488}" destId="{AC8FD79D-9FE7-4A69-89FB-5066FF39371B}" srcOrd="0" destOrd="0" presId="urn:microsoft.com/office/officeart/2018/2/layout/IconVerticalSolidList"/>
    <dgm:cxn modelId="{C4180281-6824-4122-9B2B-125D7B4D4AD7}" type="presParOf" srcId="{AC8FD79D-9FE7-4A69-89FB-5066FF39371B}" destId="{54981222-D272-4D19-ADD7-0A7CA0152924}" srcOrd="0" destOrd="0" presId="urn:microsoft.com/office/officeart/2018/2/layout/IconVerticalSolidList"/>
    <dgm:cxn modelId="{FD17D7D2-E0C9-447A-ADDF-44470276AE0A}" type="presParOf" srcId="{54981222-D272-4D19-ADD7-0A7CA0152924}" destId="{61230804-C5AF-4132-BEBF-7CB32B3D1DFC}" srcOrd="0" destOrd="0" presId="urn:microsoft.com/office/officeart/2018/2/layout/IconVerticalSolidList"/>
    <dgm:cxn modelId="{C773DA3D-B111-4EFB-9FC0-727BA21CF95B}" type="presParOf" srcId="{54981222-D272-4D19-ADD7-0A7CA0152924}" destId="{23A0159E-376B-49FA-A400-3FC30A6B9A9B}" srcOrd="1" destOrd="0" presId="urn:microsoft.com/office/officeart/2018/2/layout/IconVerticalSolidList"/>
    <dgm:cxn modelId="{2C252FFC-6CB4-46BD-A00A-AD0C6E52FD6B}" type="presParOf" srcId="{54981222-D272-4D19-ADD7-0A7CA0152924}" destId="{C0103ED5-6CD1-424A-AFDB-28A0BA609E02}" srcOrd="2" destOrd="0" presId="urn:microsoft.com/office/officeart/2018/2/layout/IconVerticalSolidList"/>
    <dgm:cxn modelId="{47D20D7B-CB11-4DCD-9034-BB59CF4E4A2F}" type="presParOf" srcId="{54981222-D272-4D19-ADD7-0A7CA0152924}" destId="{5CED1F40-AF3B-41EC-A4F6-1F8EFC0FAE4C}" srcOrd="3" destOrd="0" presId="urn:microsoft.com/office/officeart/2018/2/layout/IconVerticalSolidList"/>
    <dgm:cxn modelId="{5C5BC1DA-558A-467E-BEDE-B583F92B8FA4}" type="presParOf" srcId="{AC8FD79D-9FE7-4A69-89FB-5066FF39371B}" destId="{0CC43F4C-BC05-4EC5-9DA0-A7C81E372013}" srcOrd="1" destOrd="0" presId="urn:microsoft.com/office/officeart/2018/2/layout/IconVerticalSolidList"/>
    <dgm:cxn modelId="{7BBD5D02-D822-4682-B08C-F465863832E7}" type="presParOf" srcId="{AC8FD79D-9FE7-4A69-89FB-5066FF39371B}" destId="{DA0D124E-4653-46F8-9B21-0DC54AF284C8}" srcOrd="2" destOrd="0" presId="urn:microsoft.com/office/officeart/2018/2/layout/IconVerticalSolidList"/>
    <dgm:cxn modelId="{34F3873C-5007-4C15-ADFB-4D3F184E42B6}" type="presParOf" srcId="{DA0D124E-4653-46F8-9B21-0DC54AF284C8}" destId="{FA5DAD48-D846-420C-AEF6-DE85FE18E9C4}" srcOrd="0" destOrd="0" presId="urn:microsoft.com/office/officeart/2018/2/layout/IconVerticalSolidList"/>
    <dgm:cxn modelId="{B29F61E1-7FB8-42A1-A429-971DD5BE74C3}" type="presParOf" srcId="{DA0D124E-4653-46F8-9B21-0DC54AF284C8}" destId="{022B4442-ADEB-4D4E-8504-1E462EC69788}" srcOrd="1" destOrd="0" presId="urn:microsoft.com/office/officeart/2018/2/layout/IconVerticalSolidList"/>
    <dgm:cxn modelId="{B6BCF242-7795-4ACF-83D0-73A444D8296D}" type="presParOf" srcId="{DA0D124E-4653-46F8-9B21-0DC54AF284C8}" destId="{C139FC05-8F37-43CB-8AE3-53A398F0301F}" srcOrd="2" destOrd="0" presId="urn:microsoft.com/office/officeart/2018/2/layout/IconVerticalSolidList"/>
    <dgm:cxn modelId="{6BE5DB84-DE14-4F06-8896-C2B2FB15B122}" type="presParOf" srcId="{DA0D124E-4653-46F8-9B21-0DC54AF284C8}" destId="{39C02DAC-88F4-4C97-B26A-2E6CBD3A3E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A22C2-4581-4D45-89EF-ADD05C5DC325}">
      <dsp:nvSpPr>
        <dsp:cNvPr id="0" name=""/>
        <dsp:cNvSpPr/>
      </dsp:nvSpPr>
      <dsp:spPr>
        <a:xfrm>
          <a:off x="0" y="1458"/>
          <a:ext cx="4849035" cy="739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3D2B2-3CEA-48B1-99A9-7D4C44104DB3}">
      <dsp:nvSpPr>
        <dsp:cNvPr id="0" name=""/>
        <dsp:cNvSpPr/>
      </dsp:nvSpPr>
      <dsp:spPr>
        <a:xfrm>
          <a:off x="223663" y="167820"/>
          <a:ext cx="406661" cy="4066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DA000-9CE2-4391-9916-43CBB20A0304}">
      <dsp:nvSpPr>
        <dsp:cNvPr id="0" name=""/>
        <dsp:cNvSpPr/>
      </dsp:nvSpPr>
      <dsp:spPr>
        <a:xfrm>
          <a:off x="853989" y="1458"/>
          <a:ext cx="3995046" cy="73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2" tIns="78252" rIns="78252" bIns="7825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$69 Sunday – Thursday</a:t>
          </a:r>
        </a:p>
      </dsp:txBody>
      <dsp:txXfrm>
        <a:off x="853989" y="1458"/>
        <a:ext cx="3995046" cy="739385"/>
      </dsp:txXfrm>
    </dsp:sp>
    <dsp:sp modelId="{3A64A6E7-3DE2-43C0-91A3-2144F426C0F5}">
      <dsp:nvSpPr>
        <dsp:cNvPr id="0" name=""/>
        <dsp:cNvSpPr/>
      </dsp:nvSpPr>
      <dsp:spPr>
        <a:xfrm>
          <a:off x="0" y="925690"/>
          <a:ext cx="4849035" cy="739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7FFC7-3003-4142-A525-36EC892A7341}">
      <dsp:nvSpPr>
        <dsp:cNvPr id="0" name=""/>
        <dsp:cNvSpPr/>
      </dsp:nvSpPr>
      <dsp:spPr>
        <a:xfrm>
          <a:off x="223663" y="1092051"/>
          <a:ext cx="406661" cy="4066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64429-1AD8-47C6-BE46-6FA5F3B34224}">
      <dsp:nvSpPr>
        <dsp:cNvPr id="0" name=""/>
        <dsp:cNvSpPr/>
      </dsp:nvSpPr>
      <dsp:spPr>
        <a:xfrm>
          <a:off x="853989" y="925690"/>
          <a:ext cx="3995046" cy="73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2" tIns="78252" rIns="78252" bIns="7825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$139 Friday/ Saturday</a:t>
          </a:r>
        </a:p>
      </dsp:txBody>
      <dsp:txXfrm>
        <a:off x="853989" y="925690"/>
        <a:ext cx="3995046" cy="739385"/>
      </dsp:txXfrm>
    </dsp:sp>
    <dsp:sp modelId="{4ABA78D8-9212-423C-BE86-0770CFCD329F}">
      <dsp:nvSpPr>
        <dsp:cNvPr id="0" name=""/>
        <dsp:cNvSpPr/>
      </dsp:nvSpPr>
      <dsp:spPr>
        <a:xfrm>
          <a:off x="0" y="1849921"/>
          <a:ext cx="4849035" cy="739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AEB3C-103B-4539-9303-1E5EE9C15791}">
      <dsp:nvSpPr>
        <dsp:cNvPr id="0" name=""/>
        <dsp:cNvSpPr/>
      </dsp:nvSpPr>
      <dsp:spPr>
        <a:xfrm>
          <a:off x="223663" y="2016283"/>
          <a:ext cx="406661" cy="4066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88553-516D-4BAF-B004-92B3D89DED5C}">
      <dsp:nvSpPr>
        <dsp:cNvPr id="0" name=""/>
        <dsp:cNvSpPr/>
      </dsp:nvSpPr>
      <dsp:spPr>
        <a:xfrm>
          <a:off x="853989" y="1849921"/>
          <a:ext cx="3995046" cy="73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2" tIns="78252" rIns="78252" bIns="7825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$25 resort fee and 13.5% Occupancy tax and $3.00 city tax/room/night</a:t>
          </a:r>
        </a:p>
      </dsp:txBody>
      <dsp:txXfrm>
        <a:off x="853989" y="1849921"/>
        <a:ext cx="3995046" cy="739385"/>
      </dsp:txXfrm>
    </dsp:sp>
    <dsp:sp modelId="{022DDF9E-61FB-4F59-81A1-4730FFE4E62B}">
      <dsp:nvSpPr>
        <dsp:cNvPr id="0" name=""/>
        <dsp:cNvSpPr/>
      </dsp:nvSpPr>
      <dsp:spPr>
        <a:xfrm>
          <a:off x="0" y="2774153"/>
          <a:ext cx="4849035" cy="739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742AF-6779-4EA3-B136-B1F502C5FE96}">
      <dsp:nvSpPr>
        <dsp:cNvPr id="0" name=""/>
        <dsp:cNvSpPr/>
      </dsp:nvSpPr>
      <dsp:spPr>
        <a:xfrm>
          <a:off x="223663" y="2940514"/>
          <a:ext cx="406661" cy="4066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24E94-0330-4CB8-A879-99AB14CAEE1D}">
      <dsp:nvSpPr>
        <dsp:cNvPr id="0" name=""/>
        <dsp:cNvSpPr/>
      </dsp:nvSpPr>
      <dsp:spPr>
        <a:xfrm>
          <a:off x="853989" y="2774153"/>
          <a:ext cx="3995046" cy="73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2" tIns="78252" rIns="78252" bIns="7825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929 rooms</a:t>
          </a:r>
        </a:p>
      </dsp:txBody>
      <dsp:txXfrm>
        <a:off x="853989" y="2774153"/>
        <a:ext cx="3995046" cy="739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30804-C5AF-4132-BEBF-7CB32B3D1DFC}">
      <dsp:nvSpPr>
        <dsp:cNvPr id="0" name=""/>
        <dsp:cNvSpPr/>
      </dsp:nvSpPr>
      <dsp:spPr>
        <a:xfrm>
          <a:off x="0" y="571187"/>
          <a:ext cx="4849035" cy="10544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0159E-376B-49FA-A400-3FC30A6B9A9B}">
      <dsp:nvSpPr>
        <dsp:cNvPr id="0" name=""/>
        <dsp:cNvSpPr/>
      </dsp:nvSpPr>
      <dsp:spPr>
        <a:xfrm>
          <a:off x="318985" y="808449"/>
          <a:ext cx="579974" cy="579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D1F40-AF3B-41EC-A4F6-1F8EFC0FAE4C}">
      <dsp:nvSpPr>
        <dsp:cNvPr id="0" name=""/>
        <dsp:cNvSpPr/>
      </dsp:nvSpPr>
      <dsp:spPr>
        <a:xfrm>
          <a:off x="1217946" y="571187"/>
          <a:ext cx="3631089" cy="105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01" tIns="111601" rIns="111601" bIns="11160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$159/ room plus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16.517% tax</a:t>
          </a:r>
        </a:p>
      </dsp:txBody>
      <dsp:txXfrm>
        <a:off x="1217946" y="571187"/>
        <a:ext cx="3631089" cy="1054499"/>
      </dsp:txXfrm>
    </dsp:sp>
    <dsp:sp modelId="{FA5DAD48-D846-420C-AEF6-DE85FE18E9C4}">
      <dsp:nvSpPr>
        <dsp:cNvPr id="0" name=""/>
        <dsp:cNvSpPr/>
      </dsp:nvSpPr>
      <dsp:spPr>
        <a:xfrm>
          <a:off x="0" y="1889310"/>
          <a:ext cx="4849035" cy="10544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B4442-ADEB-4D4E-8504-1E462EC69788}">
      <dsp:nvSpPr>
        <dsp:cNvPr id="0" name=""/>
        <dsp:cNvSpPr/>
      </dsp:nvSpPr>
      <dsp:spPr>
        <a:xfrm>
          <a:off x="318985" y="2126573"/>
          <a:ext cx="579974" cy="5799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02DAC-88F4-4C97-B26A-2E6CBD3A3E50}">
      <dsp:nvSpPr>
        <dsp:cNvPr id="0" name=""/>
        <dsp:cNvSpPr/>
      </dsp:nvSpPr>
      <dsp:spPr>
        <a:xfrm>
          <a:off x="1217946" y="1889310"/>
          <a:ext cx="3631089" cy="105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01" tIns="111601" rIns="111601" bIns="11160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930 rooms</a:t>
          </a:r>
        </a:p>
      </dsp:txBody>
      <dsp:txXfrm>
        <a:off x="1217946" y="1889310"/>
        <a:ext cx="3631089" cy="1054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D5F22-EEC7-404D-B66E-8CB83D76776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C9A6-3221-43F6-80DD-7A4FDAAC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1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C9A6-3221-43F6-80DD-7A4FDAAC5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803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3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10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 descr="Cloudy oil paint art">
            <a:extLst>
              <a:ext uri="{FF2B5EF4-FFF2-40B4-BE49-F238E27FC236}">
                <a16:creationId xmlns:a16="http://schemas.microsoft.com/office/drawing/2014/main" id="{AAF17771-2C12-A734-3056-1359D6753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57" b="47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8A7E9B-3161-4AE7-B85C-EE3D7786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10134600" cy="48006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AAA21-5C56-F441-0FCF-AAF9FC1A0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252" y="1942391"/>
            <a:ext cx="7463729" cy="1486609"/>
          </a:xfrm>
        </p:spPr>
        <p:txBody>
          <a:bodyPr>
            <a:normAutofit/>
          </a:bodyPr>
          <a:lstStyle/>
          <a:p>
            <a:r>
              <a:rPr lang="en-US" dirty="0"/>
              <a:t>2025 Convention Site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DA6A4-22A5-B6E1-50D7-875783C6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9" y="4234113"/>
            <a:ext cx="5074022" cy="1486603"/>
          </a:xfrm>
        </p:spPr>
        <p:txBody>
          <a:bodyPr>
            <a:normAutofit/>
          </a:bodyPr>
          <a:lstStyle/>
          <a:p>
            <a:r>
              <a:rPr lang="en-US" dirty="0"/>
              <a:t>Michelle Werts </a:t>
            </a:r>
          </a:p>
          <a:p>
            <a:r>
              <a:rPr lang="en-US" dirty="0"/>
              <a:t>Annual Convention Planning Chair</a:t>
            </a:r>
          </a:p>
          <a:p>
            <a:r>
              <a:rPr lang="en-US" dirty="0"/>
              <a:t>Arabian Horse Association</a:t>
            </a:r>
          </a:p>
          <a:p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91005"/>
            <a:ext cx="867485" cy="115439"/>
            <a:chOff x="8910933" y="1861308"/>
            <a:chExt cx="867485" cy="11543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913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EA44-F1B7-6C77-35CA-F7F5CC7B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10134600" cy="620158"/>
          </a:xfrm>
        </p:spPr>
        <p:txBody>
          <a:bodyPr/>
          <a:lstStyle/>
          <a:p>
            <a:r>
              <a:rPr lang="en-US" dirty="0"/>
              <a:t>Site Comparison Snapshot - Attendee Costs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E1AD6C-EDBF-19DE-EB8D-3436074EF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23177"/>
              </p:ext>
            </p:extLst>
          </p:nvPr>
        </p:nvGraphicFramePr>
        <p:xfrm>
          <a:off x="1028699" y="1556948"/>
          <a:ext cx="10134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51524975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1581584641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1419429263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469986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 / Preferred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21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44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Room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$69 - $139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63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Resort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86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13.5% + $3/night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16.517%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8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Room Fee/Night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$110-$189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Less than 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71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Catering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$40,000 or 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4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Sponsorship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 </a:t>
                      </a:r>
                    </a:p>
                    <a:p>
                      <a:pPr algn="ctr"/>
                      <a:r>
                        <a:rPr lang="en-US" dirty="0"/>
                        <a:t>with 80% of room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Airport Shuttle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7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Airfare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 $380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Avg $330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035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E1BE79-B84C-882F-6BDD-0273A7712038}"/>
              </a:ext>
            </a:extLst>
          </p:cNvPr>
          <p:cNvSpPr txBox="1"/>
          <p:nvPr/>
        </p:nvSpPr>
        <p:spPr>
          <a:xfrm>
            <a:off x="1028699" y="5764767"/>
            <a:ext cx="1013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Virtual Convention has no travel or hotel costs for attendees but does incur costs for production.</a:t>
            </a:r>
          </a:p>
        </p:txBody>
      </p:sp>
    </p:spTree>
    <p:extLst>
      <p:ext uri="{BB962C8B-B14F-4D97-AF65-F5344CB8AC3E}">
        <p14:creationId xmlns:p14="http://schemas.microsoft.com/office/powerpoint/2010/main" val="297093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9ADD-A03B-0E8E-35AF-327DE9DA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76" y="695744"/>
            <a:ext cx="8010518" cy="128848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The Arabian Horse Association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509C8-D56A-72BE-B716-E4C8D951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18" y="2161903"/>
            <a:ext cx="7644035" cy="158115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6030 Greenwood Plaza Blvd, Unit 100 | Greenwood Village, CO 80111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303-696-4500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ArabianHorses.org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0A1BB-43E3-F376-1D75-9BC05E25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941" y="3920728"/>
            <a:ext cx="1902117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4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15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395A44-AE33-4DD8-5119-0ED1FB9D5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92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0E5A9-1CEC-0514-5F54-286FB6A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862" y="3255103"/>
            <a:ext cx="6144273" cy="1211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Silvery Legacy </a:t>
            </a:r>
            <a:b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Reno, NV</a:t>
            </a:r>
          </a:p>
        </p:txBody>
      </p:sp>
      <p:grpSp>
        <p:nvGrpSpPr>
          <p:cNvPr id="30" name="Group 19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016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2459-2D24-6B72-5BAE-30D60B72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Rates, Catering, and Reno-Sparks CVA Sponsorship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E9365C-5DAA-5157-CDFB-3233A9F82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 block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9B7CE94F-5787-7963-7C99-C4EA95BB8E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5900652"/>
              </p:ext>
            </p:extLst>
          </p:nvPr>
        </p:nvGraphicFramePr>
        <p:xfrm>
          <a:off x="1037306" y="2619103"/>
          <a:ext cx="4849036" cy="351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7CB48-4382-EF82-E101-89BC669CA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catering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0489A2-7756-E755-C4CC-31C2B4309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16228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$38,000 catering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19.5% Service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8.26% sales tax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5C16E0-86DF-3624-4FB1-20542747B2FC}"/>
              </a:ext>
            </a:extLst>
          </p:cNvPr>
          <p:cNvGrpSpPr/>
          <p:nvPr/>
        </p:nvGrpSpPr>
        <p:grpSpPr>
          <a:xfrm>
            <a:off x="6305660" y="4376601"/>
            <a:ext cx="3352800" cy="1156034"/>
            <a:chOff x="6354618" y="4373707"/>
            <a:chExt cx="3352800" cy="11560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4148C4-0516-E6DD-9F78-27F5B7279AAE}"/>
                </a:ext>
              </a:extLst>
            </p:cNvPr>
            <p:cNvSpPr txBox="1"/>
            <p:nvPr/>
          </p:nvSpPr>
          <p:spPr>
            <a:xfrm>
              <a:off x="6354618" y="4373707"/>
              <a:ext cx="2911267" cy="377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cap="all" spc="300" dirty="0">
                  <a:solidFill>
                    <a:schemeClr val="tx2"/>
                  </a:solidFill>
                </a:rPr>
                <a:t>Reno-Sparks CVA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4EF094-7A7E-0588-9301-A033334F41E9}"/>
                </a:ext>
              </a:extLst>
            </p:cNvPr>
            <p:cNvSpPr txBox="1"/>
            <p:nvPr/>
          </p:nvSpPr>
          <p:spPr>
            <a:xfrm>
              <a:off x="6354618" y="488341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$5,000 in sponsorship money if we hit 80% of our room block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12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FF179-C035-C4EB-2BBE-EDD99549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Concessions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4D94C-5FB7-6194-F978-6A43302E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One complimentary two-bedroom penthouse suite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One complimentary two-bedroom corner spa suite/ hospitality suite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One complimentary player spa suite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25% discount for in- house AV provider off of the prevailing A/V prices over contracted dates 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10 complimentary round trip limo transfers to and from Reno Tahoe International Airport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One Giveaway prize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Up to 8 room nights provided complimentary for pre-planning visits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All easel signage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CF324-83F6-8338-C7CE-A7EC8A9B6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766" r="11418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37" name="Group 28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560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778" y="0"/>
            <a:ext cx="6099222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652" y="159026"/>
            <a:ext cx="577869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99489-AE91-D456-5B24-496039B1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82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Amenities and 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DFA51-8E1A-333C-BCFA-E81ED71C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0" y="2216151"/>
            <a:ext cx="4038600" cy="3390900"/>
          </a:xfrm>
        </p:spPr>
        <p:txBody>
          <a:bodyPr anchor="t">
            <a:normAutofit fontScale="85000" lnSpcReduction="10000"/>
          </a:bodyPr>
          <a:lstStyle/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25 Outstanding dining choices at THE ROW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Spa &amp; Fitness center and pool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All new Top Golf Swing Suites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Lugh Factory Comedy Club &amp; Showroom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Various unique venues throughout THE ROW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Connected seamlessly to Eldorado and Circus </a:t>
            </a:r>
            <a:r>
              <a:rPr lang="en-US" sz="1700" dirty="0" err="1"/>
              <a:t>Circus</a:t>
            </a:r>
            <a:endParaRPr lang="en-US" sz="1700" dirty="0"/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Casino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Hotel Airport Shuttle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Business Center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B5C338-FC0D-A1E8-CB97-C76BF408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9" r="24642" b="2"/>
          <a:stretch/>
        </p:blipFill>
        <p:spPr>
          <a:xfrm>
            <a:off x="20" y="1"/>
            <a:ext cx="3051203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E21070-FADB-C2A6-28AD-74DA05AED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25" r="18181"/>
          <a:stretch/>
        </p:blipFill>
        <p:spPr>
          <a:xfrm>
            <a:off x="3051229" y="1"/>
            <a:ext cx="304154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79DFBA-330C-E99E-C15F-6F0012F30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4560" r="24222" b="2"/>
          <a:stretch/>
        </p:blipFill>
        <p:spPr>
          <a:xfrm>
            <a:off x="-3223" y="3428999"/>
            <a:ext cx="305444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EE049C-2A36-5BAB-E38D-10D27C44EA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76" r="19174" b="2"/>
          <a:stretch/>
        </p:blipFill>
        <p:spPr>
          <a:xfrm>
            <a:off x="3051229" y="3428999"/>
            <a:ext cx="3041549" cy="3429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567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D47D07-9593-32C9-1605-36088ADF0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1000"/>
          </a:blip>
          <a:srcRect b="1906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B407FA-5DD3-700E-1F54-3FB7760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407" y="2403834"/>
            <a:ext cx="8573960" cy="1484951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Hyatt Regency Tulsa Downtown</a:t>
            </a:r>
            <a:br>
              <a:rPr lang="en-US" sz="28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Tulsa, OK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559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0E78-DB26-F69B-BE29-08DF68D0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Rates and Catering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5A31F2-F2BF-4141-3C0F-71548C939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 Block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9AD00049-544D-03F3-2966-77DFDFF270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0723019"/>
              </p:ext>
            </p:extLst>
          </p:nvPr>
        </p:nvGraphicFramePr>
        <p:xfrm>
          <a:off x="1037306" y="2619103"/>
          <a:ext cx="4849036" cy="351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155D40-1F2B-7D25-BAB7-172B27DF3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Catering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53A7B4-7AEF-E8F3-50E2-FE7A7FE860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$40,000 catering min</a:t>
            </a:r>
          </a:p>
        </p:txBody>
      </p:sp>
    </p:spTree>
    <p:extLst>
      <p:ext uri="{BB962C8B-B14F-4D97-AF65-F5344CB8AC3E}">
        <p14:creationId xmlns:p14="http://schemas.microsoft.com/office/powerpoint/2010/main" val="169173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DA91B-F4DF-70FB-4C6C-D59AD0CF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Concessions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0332-4579-DE40-6F92-9A873DEE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2 Complimentary two-bedroom deluxe suites with parlor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3 executive suite upgrades at group rate for VIPs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10 upgrades to Regency Club Kings at the group rate for BOD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5 Convention Staff rooms Discounted at $110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10 welcome amenities, chef’s choice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Comp ratio 1/50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15 comp valet/ self parking passes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Self parking discounted $12/day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Meeting room rental waived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20% discount on Encore AV Equipment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Complimentary meeting room WIFI</a:t>
            </a:r>
          </a:p>
          <a:p>
            <a:pPr algn="ctr">
              <a:lnSpc>
                <a:spcPct val="100000"/>
              </a:lnSpc>
            </a:pPr>
            <a:endParaRPr lang="en-US" sz="1100" dirty="0"/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23" name="Picture 4" descr="Side view of a bed with side table and on it is an alarm clock and a white lamp">
            <a:extLst>
              <a:ext uri="{FF2B5EF4-FFF2-40B4-BE49-F238E27FC236}">
                <a16:creationId xmlns:a16="http://schemas.microsoft.com/office/drawing/2014/main" id="{A27790BB-8EC5-573F-43AD-BBC57889A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0667" r="-1" b="-1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24" name="Group 1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513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1CFBD-87CE-910F-14A4-835F0810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63" y="723901"/>
            <a:ext cx="5513874" cy="1288884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Amenities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7100-3BAC-2077-ACF2-7C7C3C77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063" y="2732545"/>
            <a:ext cx="5513875" cy="3232826"/>
          </a:xfrm>
        </p:spPr>
        <p:txBody>
          <a:bodyPr anchor="t">
            <a:normAutofit/>
          </a:bodyPr>
          <a:lstStyle/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/>
              <a:t>Hotel Restaurant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/>
              <a:t>Coffee Shop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/>
              <a:t>Salon and Spa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/>
              <a:t>Fitness Center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/>
              <a:t>Business Center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/>
              <a:t>Indoor/ Outdoor Pool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/>
              <a:t>Walkable to downtown Tulsa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/>
              <a:t>Hotel Airport Shuttle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75639-37B7-19B2-1D95-937473691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" r="-2" b="8401"/>
          <a:stretch/>
        </p:blipFill>
        <p:spPr>
          <a:xfrm>
            <a:off x="7620000" y="10"/>
            <a:ext cx="4573289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C666E-193A-ED7A-8256-F4008C50A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72" r="-2" b="-2"/>
          <a:stretch/>
        </p:blipFill>
        <p:spPr>
          <a:xfrm>
            <a:off x="7619999" y="3428999"/>
            <a:ext cx="4573289" cy="3429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4460921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461</Words>
  <Application>Microsoft Office PowerPoint</Application>
  <PresentationFormat>Widescreen</PresentationFormat>
  <Paragraphs>108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Bembo</vt:lpstr>
      <vt:lpstr>Calibri</vt:lpstr>
      <vt:lpstr>Wingdings</vt:lpstr>
      <vt:lpstr>AdornVTI</vt:lpstr>
      <vt:lpstr>2025 Convention Site Report</vt:lpstr>
      <vt:lpstr>Silvery Legacy  Reno, NV</vt:lpstr>
      <vt:lpstr>Room Rates, Catering, and Reno-Sparks CVA Sponsorship</vt:lpstr>
      <vt:lpstr>Concessions</vt:lpstr>
      <vt:lpstr>Amenities and Entertainment</vt:lpstr>
      <vt:lpstr>Hyatt Regency Tulsa Downtown  Tulsa, OK</vt:lpstr>
      <vt:lpstr>Room Rates and Catering</vt:lpstr>
      <vt:lpstr>Concessions</vt:lpstr>
      <vt:lpstr>Amenities</vt:lpstr>
      <vt:lpstr>Site Comparison Snapshot - Attendee Costs</vt:lpstr>
      <vt:lpstr>The Arabian Horse Association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Convention Site comparisons</dc:title>
  <dc:creator>Courtney Mclees</dc:creator>
  <cp:lastModifiedBy>Leslie Lockard</cp:lastModifiedBy>
  <cp:revision>19</cp:revision>
  <dcterms:created xsi:type="dcterms:W3CDTF">2023-09-05T17:19:55Z</dcterms:created>
  <dcterms:modified xsi:type="dcterms:W3CDTF">2023-11-18T21:04:21Z</dcterms:modified>
</cp:coreProperties>
</file>